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3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8" r:id="rId3"/>
    <p:sldId id="332" r:id="rId4"/>
    <p:sldId id="333" r:id="rId5"/>
    <p:sldId id="335" r:id="rId6"/>
    <p:sldId id="334" r:id="rId7"/>
    <p:sldId id="336" r:id="rId8"/>
    <p:sldId id="337" r:id="rId9"/>
    <p:sldId id="338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040232"/>
    <a:srgbClr val="993300"/>
    <a:srgbClr val="CCFFCC"/>
    <a:srgbClr val="FFFF99"/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30" autoAdjust="0"/>
    <p:restoredTop sz="94618" autoAdjust="0"/>
  </p:normalViewPr>
  <p:slideViewPr>
    <p:cSldViewPr>
      <p:cViewPr varScale="1">
        <p:scale>
          <a:sx n="86" d="100"/>
          <a:sy n="86" d="100"/>
        </p:scale>
        <p:origin x="-13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0">
            <a:extLst>
              <a:ext uri="{FF2B5EF4-FFF2-40B4-BE49-F238E27FC236}">
                <a16:creationId xmlns="" xmlns:a16="http://schemas.microsoft.com/office/drawing/2014/main" id="{10305C48-D2AB-483F-B86E-254B8C5CF0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t" anchorCtr="0" compatLnSpc="1">
            <a:prstTxWarp prst="textNoShape">
              <a:avLst/>
            </a:prstTxWarp>
          </a:bodyPr>
          <a:lstStyle>
            <a:lvl1pPr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2051">
            <a:extLst>
              <a:ext uri="{FF2B5EF4-FFF2-40B4-BE49-F238E27FC236}">
                <a16:creationId xmlns="" xmlns:a16="http://schemas.microsoft.com/office/drawing/2014/main" id="{D38C628F-B1E5-4525-97F1-572FE8A809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t" anchorCtr="0" compatLnSpc="1">
            <a:prstTxWarp prst="textNoShape">
              <a:avLst/>
            </a:prstTxWarp>
          </a:bodyPr>
          <a:lstStyle>
            <a:lvl1pPr algn="r"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2052">
            <a:extLst>
              <a:ext uri="{FF2B5EF4-FFF2-40B4-BE49-F238E27FC236}">
                <a16:creationId xmlns="" xmlns:a16="http://schemas.microsoft.com/office/drawing/2014/main" id="{BC4C9780-FADD-48A4-8B98-88575210F9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b" anchorCtr="0" compatLnSpc="1">
            <a:prstTxWarp prst="textNoShape">
              <a:avLst/>
            </a:prstTxWarp>
          </a:bodyPr>
          <a:lstStyle>
            <a:lvl1pPr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2053">
            <a:extLst>
              <a:ext uri="{FF2B5EF4-FFF2-40B4-BE49-F238E27FC236}">
                <a16:creationId xmlns="" xmlns:a16="http://schemas.microsoft.com/office/drawing/2014/main" id="{214114BF-9317-4D58-B8AB-5839426F99D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>
                <a:latin typeface="Times New Roman" pitchFamily="18" charset="0"/>
              </a:defRPr>
            </a:lvl1pPr>
          </a:lstStyle>
          <a:p>
            <a:fld id="{DE7C5976-D3B0-4C9E-B78E-392587954D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CCC164AA-D864-471E-9D81-6D781B4FCB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t" anchorCtr="0" compatLnSpc="1">
            <a:prstTxWarp prst="textNoShape">
              <a:avLst/>
            </a:prstTxWarp>
          </a:bodyPr>
          <a:lstStyle>
            <a:lvl1pPr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5F8F37E9-D582-4DB3-80A9-B1F270BBAC3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t" anchorCtr="0" compatLnSpc="1">
            <a:prstTxWarp prst="textNoShape">
              <a:avLst/>
            </a:prstTxWarp>
          </a:bodyPr>
          <a:lstStyle>
            <a:lvl1pPr algn="r"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4FF412F4-C603-4E3A-AF86-5AE4C8C1A0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1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="" xmlns:a16="http://schemas.microsoft.com/office/drawing/2014/main" id="{ECC71B72-0F4D-4071-A68F-AAE5340A43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b" anchorCtr="0" compatLnSpc="1">
            <a:prstTxWarp prst="textNoShape">
              <a:avLst/>
            </a:prstTxWarp>
          </a:bodyPr>
          <a:lstStyle>
            <a:lvl1pPr defTabSz="931887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="" xmlns:a16="http://schemas.microsoft.com/office/drawing/2014/main" id="{2AEA8DAE-DA21-49BA-B51F-E2CF7715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66" tIns="46582" rIns="93166" bIns="46582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>
                <a:latin typeface="Times New Roman" pitchFamily="18" charset="0"/>
              </a:defRPr>
            </a:lvl1pPr>
          </a:lstStyle>
          <a:p>
            <a:fld id="{D2E81545-3E3F-46B7-AAFE-BB9C61FE56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="" xmlns:a16="http://schemas.microsoft.com/office/drawing/2014/main" id="{BD19A855-D12B-4DCF-8950-E332146F0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="" xmlns:a16="http://schemas.microsoft.com/office/drawing/2014/main" id="{AEC90150-58A4-4321-AE29-ADB5F51D80DF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="" xmlns:a16="http://schemas.microsoft.com/office/drawing/2014/main" id="{21C833A0-3BF8-4E52-81B2-FE4F1C10EAA6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="" xmlns:a16="http://schemas.microsoft.com/office/drawing/2014/main" id="{D699B461-B2C7-484A-B326-8431E0536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03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="" xmlns:a16="http://schemas.microsoft.com/office/drawing/2014/main" id="{DA168C97-40F5-42A7-A6A7-21A016DC41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7BFC9859-7560-4E96-B4DB-73689E242D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29AAD51D-6871-4B93-B967-CE3FB32C9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0F949-0D3D-4B07-B315-2111802D49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96B72-E150-4B21-B12C-95FE89460C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8F63F-8F51-4E22-AC1F-7E02204E78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95318D-9FB7-45AB-A62F-EDA9C85789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5A470-D92E-4C61-B904-DCD1551054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BF523-430B-47E2-AC0F-66488C9702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FDE53-208F-4DF9-B007-C2530271F0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917DD0-8D6E-42E1-8D89-A33CB57923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182B6-DC4A-46FA-A65E-E1D4E6FEBD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7192E-A481-491E-8D0E-1AB11A6F68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F9FFF-A9C3-487B-A92F-F76E4AA2B4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EB669-C302-4F70-81B7-70319D8FD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="" xmlns:a16="http://schemas.microsoft.com/office/drawing/2014/main" id="{6A96A33A-2E72-4BAA-BC81-8F8AAFE8E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="" xmlns:a16="http://schemas.microsoft.com/office/drawing/2014/main" id="{9A80C588-0AFA-41F9-A721-95CD52961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9337" name="Rectangle 9">
            <a:extLst>
              <a:ext uri="{FF2B5EF4-FFF2-40B4-BE49-F238E27FC236}">
                <a16:creationId xmlns="" xmlns:a16="http://schemas.microsoft.com/office/drawing/2014/main" id="{08D527A0-6582-478E-A4FC-D1AA0DBDB2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8" name="Rectangle 10">
            <a:extLst>
              <a:ext uri="{FF2B5EF4-FFF2-40B4-BE49-F238E27FC236}">
                <a16:creationId xmlns="" xmlns:a16="http://schemas.microsoft.com/office/drawing/2014/main" id="{79DDF9A6-A3AA-4716-A6BE-5B08DCA496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9" name="Rectangle 11">
            <a:extLst>
              <a:ext uri="{FF2B5EF4-FFF2-40B4-BE49-F238E27FC236}">
                <a16:creationId xmlns="" xmlns:a16="http://schemas.microsoft.com/office/drawing/2014/main" id="{124AB0C3-FF19-4DC8-B19A-68B42E7D03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7BD055A-E196-4233-BB5A-8F24332359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  <p:sldLayoutId id="21474841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1066800"/>
            <a:ext cx="6934200" cy="2286000"/>
          </a:xfrm>
        </p:spPr>
        <p:txBody>
          <a:bodyPr/>
          <a:lstStyle/>
          <a:p>
            <a:pPr algn="ctr" eaLnBrk="1" hangingPunct="1"/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zh-TW" sz="3600" dirty="0" smtClean="0">
                <a:ea typeface="新細明體" charset="-120"/>
              </a:rPr>
              <a:t>Federal Income </a:t>
            </a:r>
            <a:r>
              <a:rPr lang="en-US" altLang="en-US" sz="3600" dirty="0" smtClean="0"/>
              <a:t>Tax Changes and Incentives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858000" cy="1676400"/>
          </a:xfrm>
        </p:spPr>
        <p:txBody>
          <a:bodyPr/>
          <a:lstStyle/>
          <a:p>
            <a:pPr eaLnBrk="1" hangingPunct="1"/>
            <a:r>
              <a:rPr lang="en-US" altLang="en-US" sz="3200" b="1" i="1" dirty="0" smtClean="0">
                <a:solidFill>
                  <a:schemeClr val="hlink"/>
                </a:solidFill>
              </a:rPr>
              <a:t>CARES Act – March 27, 2020</a:t>
            </a:r>
          </a:p>
          <a:p>
            <a:pPr eaLnBrk="1" hangingPunct="1"/>
            <a:r>
              <a:rPr lang="en-US" altLang="en-US" sz="1400" b="1" i="1" dirty="0" err="1" smtClean="0">
                <a:solidFill>
                  <a:schemeClr val="hlink"/>
                </a:solidFill>
              </a:rPr>
              <a:t>Coronavirus</a:t>
            </a:r>
            <a:r>
              <a:rPr lang="en-US" altLang="en-US" sz="1400" b="1" i="1" dirty="0" smtClean="0">
                <a:solidFill>
                  <a:schemeClr val="hlink"/>
                </a:solidFill>
              </a:rPr>
              <a:t> Aid, Relief, and Economic Security Act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evt="onBegin" delay="0">
                          <p:tn val="2"/>
                        </p:cond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allAtOnce"/>
      <p:bldP spid="410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Individual Tax Recovery Rebate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dirty="0" smtClean="0"/>
              <a:t>Advanced refund of credits against 2020 taxes</a:t>
            </a:r>
          </a:p>
          <a:p>
            <a:pPr>
              <a:defRPr/>
            </a:pPr>
            <a:r>
              <a:rPr lang="en-US" altLang="en-US" sz="2400" dirty="0" smtClean="0"/>
              <a:t>$1,200 for Single taxpayer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/>
              <a:t>$2,400 for MFJ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/>
              <a:t>$500 for each qualifying dependent child (under 17yr)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Phase out for AGI over $75K for single and $150K for MFJ (5% for amount in excess) 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Not available to nonresident aliens, estates/trusts, or persons being claimed as dependents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Automatic checks to be issued based on prior tax return filing info.  </a:t>
            </a:r>
            <a:r>
              <a:rPr lang="en-US" altLang="en-US" sz="2400" smtClean="0">
                <a:solidFill>
                  <a:srgbClr val="FF0000"/>
                </a:solidFill>
              </a:rPr>
              <a:t>Non-filers </a:t>
            </a:r>
            <a:r>
              <a:rPr lang="en-US" altLang="en-US" sz="2400" dirty="0" smtClean="0">
                <a:solidFill>
                  <a:srgbClr val="FF0000"/>
                </a:solidFill>
              </a:rPr>
              <a:t>need to file to get on list.</a:t>
            </a:r>
          </a:p>
          <a:p>
            <a:pPr>
              <a:defRPr/>
            </a:pPr>
            <a:endParaRPr lang="en-US" altLang="en-US" sz="2400" dirty="0"/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altLang="en-US" sz="2000" b="1" dirty="0">
              <a:ea typeface="+mn-ea"/>
              <a:cs typeface="+mn-cs"/>
            </a:endParaRPr>
          </a:p>
          <a:p>
            <a:pPr>
              <a:defRPr/>
            </a:pPr>
            <a:endParaRPr lang="en-US" altLang="en-US" sz="2000" dirty="0"/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Waiver 10% Early Distribution Penalty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/>
              <a:t>Penalty free distribution (usually 10%) of IRA or 401K account before reaching retirement age</a:t>
            </a:r>
          </a:p>
          <a:p>
            <a:pPr>
              <a:defRPr/>
            </a:pPr>
            <a:r>
              <a:rPr lang="en-US" altLang="en-US" sz="2400" dirty="0" smtClean="0"/>
              <a:t>Amount withdrawn is taxed normally as income, but can be spread out over three years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/>
              <a:t>Limited to $100K withdrawal.  May be re-contributed if not used</a:t>
            </a:r>
            <a:endParaRPr lang="en-US" altLang="en-US" sz="2400" dirty="0"/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Withdrawal period between 1/1/2020 to 12/31/2020</a:t>
            </a:r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Available to person or family infected with </a:t>
            </a:r>
            <a:r>
              <a:rPr lang="en-US" altLang="en-US" sz="2400" dirty="0" err="1" smtClean="0">
                <a:solidFill>
                  <a:srgbClr val="FF0000"/>
                </a:solidFill>
              </a:rPr>
              <a:t>Coronavirus</a:t>
            </a:r>
            <a:r>
              <a:rPr lang="en-US" altLang="en-US" sz="2400" dirty="0" smtClean="0">
                <a:solidFill>
                  <a:srgbClr val="FF0000"/>
                </a:solidFill>
              </a:rPr>
              <a:t> or economically harmed.</a:t>
            </a:r>
          </a:p>
          <a:p>
            <a:pPr>
              <a:defRPr/>
            </a:pPr>
            <a:r>
              <a:rPr lang="en-US" altLang="en-US" sz="2400" dirty="0" smtClean="0">
                <a:solidFill>
                  <a:srgbClr val="FF0000"/>
                </a:solidFill>
              </a:rPr>
              <a:t>Also waiver of RMD – required minimum distribution during 2020 for those reaching 70-1/2 year old in 2019.</a:t>
            </a:r>
          </a:p>
          <a:p>
            <a:pPr>
              <a:defRPr/>
            </a:pPr>
            <a:endParaRPr lang="en-US" altLang="en-US" sz="2400" dirty="0"/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altLang="en-US" sz="2000" b="1" dirty="0">
              <a:ea typeface="+mn-ea"/>
              <a:cs typeface="+mn-cs"/>
            </a:endParaRPr>
          </a:p>
          <a:p>
            <a:pPr>
              <a:defRPr/>
            </a:pPr>
            <a:endParaRPr lang="en-US" altLang="en-US" sz="2000" dirty="0"/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200" dirty="0" smtClean="0"/>
              <a:t>Charitable Contribution Deduction for 2020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Allow up to $300 cash contribution deduction before AGI (for non-itemized deduction taxpayers)</a:t>
            </a:r>
          </a:p>
          <a:p>
            <a:pPr>
              <a:defRPr/>
            </a:pPr>
            <a:r>
              <a:rPr lang="en-US" altLang="en-US" sz="2000" dirty="0" smtClean="0"/>
              <a:t>For Schedule A (itemized deduction) filer, the normal 60% AGI limit is waived.  100% of AGI base can be deducted in 2020 for contribution to Public Charity</a:t>
            </a:r>
            <a:endParaRPr lang="en-US" altLang="en-US" sz="2000" dirty="0"/>
          </a:p>
          <a:p>
            <a:pPr>
              <a:defRPr/>
            </a:pPr>
            <a:r>
              <a:rPr lang="en-US" altLang="en-US" sz="2000" smtClean="0">
                <a:solidFill>
                  <a:srgbClr val="FF0000"/>
                </a:solidFill>
              </a:rPr>
              <a:t>For </a:t>
            </a:r>
            <a:r>
              <a:rPr lang="en-US" altLang="en-US" sz="2000" dirty="0" smtClean="0">
                <a:solidFill>
                  <a:srgbClr val="FF0000"/>
                </a:solidFill>
              </a:rPr>
              <a:t>Corporate tax, the normal 10% income limitation is up to 25% for 2020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rgbClr val="FF0000"/>
                </a:solidFill>
              </a:rPr>
              <a:t>Contribution to public charity doesn’t have to be Covid-19 related.</a:t>
            </a:r>
          </a:p>
          <a:p>
            <a:pPr>
              <a:defRPr/>
            </a:pPr>
            <a:r>
              <a:rPr lang="en-US" altLang="en-US" sz="2000" dirty="0" smtClean="0">
                <a:solidFill>
                  <a:srgbClr val="FF0000"/>
                </a:solidFill>
              </a:rPr>
              <a:t>For food inventory contribution, the deduction limitation also increases from 15% to 25% for Corps and businesses.</a:t>
            </a:r>
          </a:p>
          <a:p>
            <a:pPr>
              <a:buNone/>
              <a:defRPr/>
            </a:pPr>
            <a:endParaRPr lang="en-US" altLang="en-US" sz="2000" dirty="0"/>
          </a:p>
          <a:p>
            <a:pPr marL="342900" lvl="1" indent="-342900">
              <a:buClr>
                <a:schemeClr val="folHlink"/>
              </a:buClr>
              <a:buSzPct val="90000"/>
              <a:defRPr/>
            </a:pPr>
            <a:endParaRPr lang="en-US" altLang="en-US" sz="2000" b="1" dirty="0">
              <a:ea typeface="+mn-ea"/>
              <a:cs typeface="+mn-cs"/>
            </a:endParaRPr>
          </a:p>
          <a:p>
            <a:pPr>
              <a:defRPr/>
            </a:pPr>
            <a:endParaRPr lang="en-US" altLang="en-US" sz="2000" dirty="0"/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Employee Retention Credit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Refundable credit on employer’s portion of 6.2% social security (OASDI) payroll tax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Grants eligible employers a credit against employment taxes equal to 50% of qualified wages paid to employees who are not working due to the employer’s full or partial cessation of business or a significant decline in gross receipts.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The credit is available to be claimed on a quarterly basis, but the amount of wages, including health benefits, for which the credit can be claimed is limited to $10,000 in aggregate per employee for all quarters.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Thus, the credit is a maximum $5,000 per employee</a:t>
            </a:r>
            <a:endParaRPr lang="en-US" sz="2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credit applies to wages paid after March 12, 2020, and before January 1, 2021 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Not available to employers receiving Small Business Interruption Loans (“PPP”).</a:t>
            </a:r>
            <a:endParaRPr lang="en-US" sz="2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Delayed Payment – Payroll Taxes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sz="2400" dirty="0" smtClean="0"/>
              <a:t>Defer paying (depositing) the employer potion of 6.2% OASDI social security tax through the end of 2020</a:t>
            </a:r>
          </a:p>
          <a:p>
            <a:r>
              <a:rPr lang="en-US" sz="2400" dirty="0" smtClean="0"/>
              <a:t>All deferred amounts in 2020 will be due in two equal installments at the end of 2021 and 2022.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This relief / deferral is not available if the </a:t>
            </a:r>
            <a:r>
              <a:rPr lang="en-US" sz="24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taxpyer</a:t>
            </a:r>
            <a:r>
              <a:rPr lang="en-US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has had debt forgiveness under the CARES Act loan programs for Small Business (“PPP”)</a:t>
            </a:r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Net Operating Loss Usage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The 2017 Trump tax changed NOL arising after 2017 to only carry forward (no </a:t>
            </a:r>
            <a:r>
              <a:rPr lang="en-US" altLang="en-US" dirty="0" err="1" smtClean="0"/>
              <a:t>carryback</a:t>
            </a:r>
            <a:r>
              <a:rPr lang="en-US" altLang="en-US" dirty="0" smtClean="0"/>
              <a:t>) and 80% TI usage.</a:t>
            </a:r>
          </a:p>
          <a:p>
            <a:r>
              <a:rPr lang="en-US" dirty="0" smtClean="0"/>
              <a:t>CARES Act temporary change rule to allow NOLs arising before 2021 to </a:t>
            </a:r>
            <a:r>
              <a:rPr lang="en-US" dirty="0" err="1" smtClean="0"/>
              <a:t>carryback</a:t>
            </a:r>
            <a:r>
              <a:rPr lang="en-US" dirty="0" smtClean="0"/>
              <a:t> to prior five tax years.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NOLs arising before 2021 will also not be limited of 80% TI usage.</a:t>
            </a:r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Business Interest Deduction Limit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The 2017 Trump tax limited interest expense deduction after 2017 to 30% Adjusted Taxable Income (excluding SMB &lt; </a:t>
            </a:r>
            <a:r>
              <a:rPr lang="en-US" altLang="en-US" dirty="0" err="1" smtClean="0"/>
              <a:t>avg</a:t>
            </a:r>
            <a:r>
              <a:rPr lang="en-US" altLang="en-US" dirty="0" smtClean="0"/>
              <a:t> $25M revenue)</a:t>
            </a:r>
          </a:p>
          <a:p>
            <a:r>
              <a:rPr lang="en-US" dirty="0" smtClean="0"/>
              <a:t>CARES Act temporary change rule to allow 50% limitation for 2019 and 2020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Excess </a:t>
            </a:r>
            <a:r>
              <a:rPr lang="en-US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undeducted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interest expense continues to </a:t>
            </a:r>
            <a:r>
              <a:rPr lang="en-US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carryforward</a:t>
            </a:r>
            <a:r>
              <a:rPr lang="en-US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to following year</a:t>
            </a:r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 altLang="en-US" sz="3600" dirty="0" smtClean="0"/>
              <a:t>Other Miscellaneous changes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6E020F69-4FF4-413B-8898-DB02A69BB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696200" cy="4953000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Building improvements that are interior, non-load-bearing can now be treated as 15-yr MACRS property and eligible for 100% bonus depreciation  </a:t>
            </a:r>
          </a:p>
          <a:p>
            <a:r>
              <a:rPr lang="en-US" sz="2000" dirty="0" smtClean="0"/>
              <a:t>Delay in Pension Plan funding – due date of any contribution in 2020 can be delayed until 1/1/2021 (with interest on delay pay)</a:t>
            </a:r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SBA loan debt forgiveness isn</a:t>
            </a:r>
            <a:r>
              <a:rPr lang="en-US" sz="2000" dirty="0" smtClean="0">
                <a:solidFill>
                  <a:srgbClr val="FF0000"/>
                </a:solidFill>
              </a:rPr>
              <a:t>’t taxable – e.g., portions of PPP loan principle that are forgiven later under qualifying criteria are not taxable discharged indebtedness income</a:t>
            </a:r>
          </a:p>
          <a:p>
            <a:r>
              <a:rPr lang="en-US" sz="2000" dirty="0" smtClean="0"/>
              <a:t>Prior Corporate AMT credit -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Act accelerates the year for which a fully refundable credit can be claimed to 2019 (instead of by 2021), and allows corporations to elect to claim the fully refundable minimum tax credits in 2018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Supension</a:t>
            </a:r>
            <a:r>
              <a:rPr lang="en-US" sz="2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of Excise taxes on Alcohol used in producing sanitizers for Vovid-19 and for Aviation and Kerosene fuel used in air transportation (3/28/2020 to 12/31/2020)</a:t>
            </a:r>
          </a:p>
          <a:p>
            <a:endParaRPr lang="en-US" sz="20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148" name="Slide Number Placeholder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22704-7288-4141-8E65-0A4445FF7E04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3672</TotalTime>
  <Words>775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Layers</vt:lpstr>
      <vt:lpstr> Federal Income Tax Changes and Incentives</vt:lpstr>
      <vt:lpstr>Individual Tax Recovery Rebate</vt:lpstr>
      <vt:lpstr>Waiver 10% Early Distribution Penalty</vt:lpstr>
      <vt:lpstr>Charitable Contribution Deduction for 2020</vt:lpstr>
      <vt:lpstr>Employee Retention Credit</vt:lpstr>
      <vt:lpstr>Delayed Payment – Payroll Taxes</vt:lpstr>
      <vt:lpstr>Net Operating Loss Usage</vt:lpstr>
      <vt:lpstr>Business Interest Deduction Limit</vt:lpstr>
      <vt:lpstr>Other Miscellaneous changes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Hold Title to Property</dc:title>
  <dc:creator>owner</dc:creator>
  <cp:lastModifiedBy>PYC</cp:lastModifiedBy>
  <cp:revision>169</cp:revision>
  <cp:lastPrinted>2019-01-31T01:37:47Z</cp:lastPrinted>
  <dcterms:created xsi:type="dcterms:W3CDTF">2009-06-22T22:30:13Z</dcterms:created>
  <dcterms:modified xsi:type="dcterms:W3CDTF">2020-04-03T00:06:58Z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